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70" r:id="rId4"/>
    <p:sldId id="260" r:id="rId5"/>
    <p:sldId id="361" r:id="rId6"/>
    <p:sldId id="264" r:id="rId7"/>
    <p:sldId id="274" r:id="rId8"/>
    <p:sldId id="265" r:id="rId9"/>
    <p:sldId id="385" r:id="rId10"/>
    <p:sldId id="337" r:id="rId11"/>
    <p:sldId id="340" r:id="rId12"/>
    <p:sldId id="342" r:id="rId13"/>
    <p:sldId id="363" r:id="rId14"/>
    <p:sldId id="375" r:id="rId15"/>
    <p:sldId id="384" r:id="rId16"/>
    <p:sldId id="386" r:id="rId17"/>
    <p:sldId id="388" r:id="rId18"/>
    <p:sldId id="389" r:id="rId19"/>
    <p:sldId id="390" r:id="rId20"/>
    <p:sldId id="391" r:id="rId21"/>
    <p:sldId id="392" r:id="rId22"/>
    <p:sldId id="393" r:id="rId23"/>
    <p:sldId id="394" r:id="rId2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011F45-A9A6-404F-B8D4-6B4172AA6192}" type="datetimeFigureOut">
              <a:rPr lang="ar-EG" smtClean="0"/>
              <a:t>21/06/1439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1AF795-C008-43AC-8A91-47F28297280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012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23E2-F7BF-4AE4-9C82-7336C15BBD12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7276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E9AAD-6355-4DE8-967E-6A5875771ABF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35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A31F2-9C81-4F14-BDCB-A3CCB66B6488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6444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4224-EB3F-4F95-A16F-0DA453A55F07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2138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7EC3E-7CD1-455A-AF18-4DA576501899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3910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32C7-F438-4AA3-A5AF-F130A5D64BF8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103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6AFE-AAF9-4233-BB7C-352D6C6DC95A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7830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F44E-5DE7-4A50-A3F7-30813285B57F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945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5197-43AC-4D98-B745-DB6DB3DEAA7F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959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9B1F-DB67-4257-93E5-D06DDF664542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2604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9068-90C1-47AB-B7F3-C8D82A72614B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7788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CEDB8-FEA8-4BBE-981C-226683A78D52}" type="datetime8">
              <a:rPr lang="ar-EG" smtClean="0"/>
              <a:t>08 آذار،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9B9FB-6D13-4F86-935A-8CD5CF68B33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206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98775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(6)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Programmable logic Controllers</a:t>
            </a:r>
            <a:endParaRPr lang="ar-EG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646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Relay type output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920880" cy="4176464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In this type, the </a:t>
            </a:r>
            <a:r>
              <a:rPr lang="en-US" sz="2800" dirty="0"/>
              <a:t>PLC output is used to operate a </a:t>
            </a:r>
            <a:r>
              <a:rPr lang="en-US" sz="2800" dirty="0" smtClean="0"/>
              <a:t>relay.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Relay </a:t>
            </a:r>
            <a:r>
              <a:rPr lang="en-US" sz="2800" dirty="0"/>
              <a:t>output </a:t>
            </a:r>
            <a:r>
              <a:rPr lang="en-US" sz="2800" dirty="0" smtClean="0"/>
              <a:t>can switch </a:t>
            </a:r>
            <a:r>
              <a:rPr lang="en-US" sz="2800" dirty="0"/>
              <a:t>currents of the order of a few amperes in an external circuit.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Suitable </a:t>
            </a:r>
            <a:r>
              <a:rPr lang="en-US" sz="2800" dirty="0"/>
              <a:t>for </a:t>
            </a:r>
            <a:r>
              <a:rPr lang="en-US" sz="2800" dirty="0" err="1"/>
              <a:t>a.c</a:t>
            </a:r>
            <a:r>
              <a:rPr lang="en-US" sz="2800" dirty="0"/>
              <a:t>. and </a:t>
            </a:r>
            <a:r>
              <a:rPr lang="en-US" sz="2800" dirty="0" err="1"/>
              <a:t>d.c.</a:t>
            </a:r>
            <a:r>
              <a:rPr lang="en-US" sz="2800" dirty="0"/>
              <a:t> switching.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Slow </a:t>
            </a:r>
            <a:r>
              <a:rPr lang="en-US" sz="2800" dirty="0"/>
              <a:t>to operate. </a:t>
            </a:r>
            <a:endParaRPr lang="en-US" sz="2800" dirty="0" smtClean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8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051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Transistor </a:t>
            </a:r>
            <a:r>
              <a:rPr lang="en-US" b="1" dirty="0"/>
              <a:t>type output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357"/>
            <a:ext cx="8435280" cy="344584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Here, a transistor switches the current </a:t>
            </a:r>
            <a:r>
              <a:rPr lang="en-US" sz="2800" dirty="0"/>
              <a:t>through the external circuit.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Considerably </a:t>
            </a:r>
            <a:r>
              <a:rPr lang="en-US" sz="2800" dirty="0"/>
              <a:t>faster switching action. 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Strictly </a:t>
            </a:r>
            <a:r>
              <a:rPr lang="en-US" sz="2800" dirty="0"/>
              <a:t>for </a:t>
            </a:r>
            <a:r>
              <a:rPr lang="en-US" sz="2800" dirty="0" err="1"/>
              <a:t>d.c.</a:t>
            </a:r>
            <a:r>
              <a:rPr lang="en-US" sz="2800" dirty="0"/>
              <a:t> </a:t>
            </a:r>
            <a:r>
              <a:rPr lang="en-US" sz="2800" dirty="0" smtClean="0"/>
              <a:t>switching.</a:t>
            </a:r>
          </a:p>
          <a:p>
            <a:endParaRPr lang="ar-EG" sz="2800" dirty="0"/>
          </a:p>
          <a:p>
            <a:endParaRPr lang="ar-E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9988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/>
          <a:lstStyle/>
          <a:p>
            <a:r>
              <a:rPr lang="en-US" b="1" dirty="0" err="1" smtClean="0"/>
              <a:t>Triac</a:t>
            </a:r>
            <a:r>
              <a:rPr lang="en-US" b="1" dirty="0" smtClean="0"/>
              <a:t> output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896544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CA" sz="2600" dirty="0" smtClean="0"/>
              <a:t>TRIAC </a:t>
            </a:r>
            <a:r>
              <a:rPr lang="en-CA" sz="2600" dirty="0"/>
              <a:t>is a three-terminal electronic device, which works as a switch for </a:t>
            </a:r>
            <a:r>
              <a:rPr lang="en-CA" sz="2600" b="1" dirty="0"/>
              <a:t>AC signals</a:t>
            </a:r>
            <a:r>
              <a:rPr lang="en-CA" sz="2600" dirty="0"/>
              <a:t>. With a small current injected on the </a:t>
            </a:r>
            <a:r>
              <a:rPr lang="en-CA" sz="2600" dirty="0" smtClean="0"/>
              <a:t>GATE, </a:t>
            </a:r>
            <a:r>
              <a:rPr lang="en-CA" sz="2600" dirty="0"/>
              <a:t>it enables a relatively high AC </a:t>
            </a:r>
            <a:r>
              <a:rPr lang="en-CA" sz="2600" dirty="0" smtClean="0"/>
              <a:t>current between its terminals. 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In PLC, the </a:t>
            </a:r>
            <a:r>
              <a:rPr lang="en-US" sz="2600" dirty="0" err="1" smtClean="0"/>
              <a:t>triac</a:t>
            </a:r>
            <a:r>
              <a:rPr lang="en-US" sz="2600" dirty="0" smtClean="0"/>
              <a:t> switches </a:t>
            </a:r>
            <a:r>
              <a:rPr lang="en-US" sz="2600" dirty="0"/>
              <a:t>current through the external circuit.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/>
              <a:t>F</a:t>
            </a:r>
            <a:r>
              <a:rPr lang="en-US" sz="2600" dirty="0" smtClean="0"/>
              <a:t>aster </a:t>
            </a:r>
            <a:r>
              <a:rPr lang="en-US" sz="2600" dirty="0"/>
              <a:t>switching </a:t>
            </a:r>
            <a:r>
              <a:rPr lang="en-US" sz="2600" dirty="0" smtClean="0"/>
              <a:t>action</a:t>
            </a:r>
            <a:r>
              <a:rPr lang="en-US" sz="2600" dirty="0"/>
              <a:t> </a:t>
            </a:r>
            <a:r>
              <a:rPr lang="en-US" sz="2600" dirty="0" smtClean="0"/>
              <a:t>(compared to a relay)</a:t>
            </a:r>
            <a:r>
              <a:rPr lang="en-US" sz="2600" dirty="0"/>
              <a:t>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US" sz="2600" dirty="0" smtClean="0"/>
              <a:t>Strictly used to </a:t>
            </a:r>
            <a:r>
              <a:rPr lang="en-US" sz="2600" dirty="0"/>
              <a:t>control external loads </a:t>
            </a:r>
            <a:r>
              <a:rPr lang="en-US" sz="2600" dirty="0" smtClean="0"/>
              <a:t>connected </a:t>
            </a:r>
            <a:r>
              <a:rPr lang="en-US" sz="2600" dirty="0"/>
              <a:t>to </a:t>
            </a:r>
            <a:r>
              <a:rPr lang="en-US" sz="2600" dirty="0" err="1" smtClean="0"/>
              <a:t>a.c</a:t>
            </a:r>
            <a:r>
              <a:rPr lang="en-US" sz="2600" dirty="0"/>
              <a:t>. power </a:t>
            </a:r>
            <a:r>
              <a:rPr lang="en-US" sz="2600" dirty="0" smtClean="0"/>
              <a:t>supply as it needs </a:t>
            </a:r>
            <a:r>
              <a:rPr lang="en-US" sz="2600" dirty="0"/>
              <a:t>the zero </a:t>
            </a:r>
            <a:r>
              <a:rPr lang="en-US" sz="2600" dirty="0" smtClean="0"/>
              <a:t>crossing </a:t>
            </a:r>
            <a:r>
              <a:rPr lang="en-US" sz="2600" dirty="0"/>
              <a:t>to turn </a:t>
            </a:r>
            <a:r>
              <a:rPr lang="en-US" sz="2600" dirty="0" smtClean="0"/>
              <a:t>off</a:t>
            </a:r>
            <a:r>
              <a:rPr lang="en-US" sz="2600" dirty="0"/>
              <a:t> </a:t>
            </a:r>
            <a:r>
              <a:rPr lang="en-US" sz="2600" dirty="0" smtClean="0"/>
              <a:t>(</a:t>
            </a:r>
            <a:r>
              <a:rPr lang="en-US" sz="2600" dirty="0" smtClean="0">
                <a:solidFill>
                  <a:srgbClr val="FF0000"/>
                </a:solidFill>
              </a:rPr>
              <a:t>it </a:t>
            </a:r>
            <a:r>
              <a:rPr lang="en-US" sz="2600" dirty="0">
                <a:solidFill>
                  <a:srgbClr val="FF0000"/>
                </a:solidFill>
              </a:rPr>
              <a:t>would not switch </a:t>
            </a:r>
            <a:r>
              <a:rPr lang="en-US" sz="2600" dirty="0" smtClean="0">
                <a:solidFill>
                  <a:srgbClr val="FF0000"/>
                </a:solidFill>
              </a:rPr>
              <a:t>off </a:t>
            </a:r>
            <a:r>
              <a:rPr lang="en-US" sz="2600" dirty="0">
                <a:solidFill>
                  <a:srgbClr val="FF0000"/>
                </a:solidFill>
              </a:rPr>
              <a:t>on </a:t>
            </a:r>
            <a:r>
              <a:rPr lang="en-US" sz="2600" b="1" dirty="0" smtClean="0">
                <a:solidFill>
                  <a:srgbClr val="FF0000"/>
                </a:solidFill>
              </a:rPr>
              <a:t>DC</a:t>
            </a:r>
            <a:r>
              <a:rPr lang="en-US" sz="2600" dirty="0" smtClean="0"/>
              <a:t>).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en-US" sz="26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ar-EG" sz="2600" dirty="0"/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551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I/O addresses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349080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In PLC, the </a:t>
            </a:r>
            <a:r>
              <a:rPr lang="en-US" sz="2800" dirty="0"/>
              <a:t>inputs and outputs are </a:t>
            </a:r>
            <a:r>
              <a:rPr lang="en-US" sz="2800" dirty="0" smtClean="0"/>
              <a:t>identified </a:t>
            </a:r>
            <a:r>
              <a:rPr lang="en-US" sz="2800" dirty="0"/>
              <a:t>by their </a:t>
            </a:r>
            <a:r>
              <a:rPr lang="en-US" sz="2800" dirty="0" smtClean="0"/>
              <a:t>addresses. 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This </a:t>
            </a:r>
            <a:r>
              <a:rPr lang="en-US" sz="2800" dirty="0"/>
              <a:t>is the address of the input or output in the memory of the PLC.</a:t>
            </a:r>
            <a:endParaRPr lang="ar-EG" sz="2800" dirty="0"/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Each PLC manufacturer has its own notations for addressing input and outputs.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80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Siemens I/O Numbering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567333"/>
            <a:ext cx="8229600" cy="4525963"/>
          </a:xfrm>
        </p:spPr>
        <p:txBody>
          <a:bodyPr>
            <a:noAutofit/>
          </a:bodyPr>
          <a:lstStyle/>
          <a:p>
            <a:pPr marL="0" lvl="1" indent="0" algn="l" rtl="0">
              <a:spcBef>
                <a:spcPts val="0"/>
              </a:spcBef>
              <a:buNone/>
            </a:pPr>
            <a:r>
              <a:rPr lang="en-US" dirty="0" smtClean="0"/>
              <a:t>				</a:t>
            </a:r>
            <a:r>
              <a:rPr lang="en-US" sz="4000" dirty="0" smtClean="0">
                <a:solidFill>
                  <a:srgbClr val="FF0000"/>
                </a:solidFill>
              </a:rPr>
              <a:t>I0.0</a:t>
            </a:r>
          </a:p>
          <a:p>
            <a:pPr marL="0" lvl="1" indent="0" algn="l" rtl="0">
              <a:spcBef>
                <a:spcPts val="0"/>
              </a:spcBef>
              <a:buNone/>
            </a:pPr>
            <a:r>
              <a:rPr lang="en-US" sz="4000" dirty="0">
                <a:solidFill>
                  <a:srgbClr val="FF0000"/>
                </a:solidFill>
              </a:rPr>
              <a:t>	</a:t>
            </a:r>
            <a:r>
              <a:rPr lang="en-US" sz="4000" dirty="0" smtClean="0">
                <a:solidFill>
                  <a:srgbClr val="FF0000"/>
                </a:solidFill>
              </a:rPr>
              <a:t>			Q2.0</a:t>
            </a:r>
            <a:endParaRPr lang="en-US" sz="4000" dirty="0">
              <a:solidFill>
                <a:srgbClr val="FF0000"/>
              </a:solidFill>
            </a:endParaRPr>
          </a:p>
          <a:p>
            <a:pPr algn="l" rtl="0"/>
            <a:endParaRPr lang="en-US" sz="2800" b="1" dirty="0" smtClean="0"/>
          </a:p>
          <a:p>
            <a:pPr algn="l" rtl="0"/>
            <a:r>
              <a:rPr lang="en-US" sz="2800" b="1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designates a </a:t>
            </a:r>
            <a:r>
              <a:rPr lang="en-US" sz="2800" dirty="0" smtClean="0"/>
              <a:t>logic input</a:t>
            </a:r>
          </a:p>
          <a:p>
            <a:pPr algn="l" rtl="0"/>
            <a:r>
              <a:rPr lang="en-US" sz="2800" b="1" dirty="0" smtClean="0"/>
              <a:t>Q</a:t>
            </a:r>
            <a:r>
              <a:rPr lang="en-US" sz="2800" dirty="0" smtClean="0"/>
              <a:t> </a:t>
            </a:r>
            <a:r>
              <a:rPr lang="en-US" sz="2800" dirty="0"/>
              <a:t>designates a </a:t>
            </a:r>
            <a:r>
              <a:rPr lang="en-US" sz="2800" dirty="0" smtClean="0"/>
              <a:t>logic </a:t>
            </a:r>
            <a:r>
              <a:rPr lang="en-US" sz="2800" dirty="0"/>
              <a:t>output. </a:t>
            </a:r>
            <a:endParaRPr lang="en-US" sz="2800" dirty="0" smtClean="0"/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first number identifies the byte. </a:t>
            </a:r>
            <a:endParaRPr lang="en-US" sz="2800" dirty="0" smtClean="0"/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second number </a:t>
            </a:r>
            <a:r>
              <a:rPr lang="en-US" sz="2800" dirty="0" smtClean="0"/>
              <a:t>identifies </a:t>
            </a:r>
            <a:r>
              <a:rPr lang="en-US" sz="2800" dirty="0"/>
              <a:t>the bit.</a:t>
            </a:r>
          </a:p>
          <a:p>
            <a:pPr algn="l" rtl="0"/>
            <a:r>
              <a:rPr lang="en-US" sz="2800" dirty="0"/>
              <a:t>Image register space for digital I/O is always reserved in </a:t>
            </a:r>
            <a:r>
              <a:rPr lang="en-US" sz="2800" dirty="0" smtClean="0"/>
              <a:t>increments </a:t>
            </a:r>
            <a:r>
              <a:rPr lang="en-US" sz="2800" dirty="0"/>
              <a:t>of eight bits (one byte). </a:t>
            </a: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14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4401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LG I/O Numbering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 algn="l" rtl="0">
              <a:buNone/>
            </a:pPr>
            <a:r>
              <a:rPr lang="en-US" sz="3200" dirty="0" smtClean="0"/>
              <a:t>			</a:t>
            </a:r>
          </a:p>
          <a:p>
            <a:pPr marL="0" lvl="1" indent="0" algn="l" rtl="0">
              <a:buNone/>
            </a:pPr>
            <a:r>
              <a:rPr lang="en-US" sz="3500" dirty="0"/>
              <a:t>	</a:t>
            </a:r>
            <a:r>
              <a:rPr lang="en-US" sz="3500" dirty="0" smtClean="0"/>
              <a:t>			</a:t>
            </a:r>
            <a:r>
              <a:rPr lang="en-US" sz="4300" dirty="0" smtClean="0">
                <a:solidFill>
                  <a:srgbClr val="FF0000"/>
                </a:solidFill>
              </a:rPr>
              <a:t>%I0.0.0</a:t>
            </a:r>
          </a:p>
          <a:p>
            <a:pPr marL="0" lvl="1" indent="0" algn="l" rtl="0">
              <a:buNone/>
            </a:pPr>
            <a:r>
              <a:rPr lang="en-US" sz="4300" dirty="0">
                <a:solidFill>
                  <a:srgbClr val="FF0000"/>
                </a:solidFill>
              </a:rPr>
              <a:t>	</a:t>
            </a:r>
            <a:r>
              <a:rPr lang="en-US" sz="4300" dirty="0" smtClean="0">
                <a:solidFill>
                  <a:srgbClr val="FF0000"/>
                </a:solidFill>
              </a:rPr>
              <a:t>			%Q0.2.0</a:t>
            </a:r>
            <a:endParaRPr lang="en-US" sz="4300" dirty="0">
              <a:solidFill>
                <a:srgbClr val="FF0000"/>
              </a:solidFill>
            </a:endParaRPr>
          </a:p>
          <a:p>
            <a:pPr algn="l" rtl="0"/>
            <a:endParaRPr lang="en-US" dirty="0" smtClean="0"/>
          </a:p>
          <a:p>
            <a:pPr algn="l" rtl="0"/>
            <a:r>
              <a:rPr lang="en-US" sz="3000" b="1" dirty="0" smtClean="0"/>
              <a:t>I</a:t>
            </a:r>
            <a:r>
              <a:rPr lang="en-US" sz="3000" dirty="0" smtClean="0"/>
              <a:t> </a:t>
            </a:r>
            <a:r>
              <a:rPr lang="en-US" sz="3000" dirty="0"/>
              <a:t>designates a </a:t>
            </a:r>
            <a:r>
              <a:rPr lang="en-US" sz="3000" dirty="0" smtClean="0"/>
              <a:t>logic input </a:t>
            </a:r>
            <a:r>
              <a:rPr lang="en-US" sz="3000" dirty="0"/>
              <a:t>and </a:t>
            </a:r>
            <a:endParaRPr lang="en-US" sz="3000" dirty="0" smtClean="0"/>
          </a:p>
          <a:p>
            <a:pPr algn="l" rtl="0"/>
            <a:r>
              <a:rPr lang="en-US" sz="3000" b="1" dirty="0" smtClean="0"/>
              <a:t>Q</a:t>
            </a:r>
            <a:r>
              <a:rPr lang="en-US" sz="3000" dirty="0" smtClean="0"/>
              <a:t> </a:t>
            </a:r>
            <a:r>
              <a:rPr lang="en-US" sz="3000" dirty="0"/>
              <a:t>designates a </a:t>
            </a:r>
            <a:r>
              <a:rPr lang="en-US" sz="3000" dirty="0" smtClean="0"/>
              <a:t>logic </a:t>
            </a:r>
            <a:r>
              <a:rPr lang="en-US" sz="3000" dirty="0"/>
              <a:t>output. </a:t>
            </a:r>
            <a:endParaRPr lang="en-US" sz="3000" dirty="0" smtClean="0"/>
          </a:p>
          <a:p>
            <a:pPr algn="l" rtl="0"/>
            <a:r>
              <a:rPr lang="en-US" sz="3000" dirty="0" smtClean="0"/>
              <a:t>The </a:t>
            </a:r>
            <a:r>
              <a:rPr lang="en-US" sz="3000" dirty="0"/>
              <a:t>first number identifies the </a:t>
            </a:r>
            <a:r>
              <a:rPr lang="en-US" sz="3000" dirty="0" smtClean="0"/>
              <a:t>base number. </a:t>
            </a:r>
          </a:p>
          <a:p>
            <a:pPr algn="l" rtl="0"/>
            <a:r>
              <a:rPr lang="en-US" sz="3000" dirty="0" smtClean="0"/>
              <a:t>The </a:t>
            </a:r>
            <a:r>
              <a:rPr lang="en-US" sz="3000" dirty="0"/>
              <a:t>second number </a:t>
            </a:r>
            <a:r>
              <a:rPr lang="en-US" sz="3000" dirty="0" smtClean="0"/>
              <a:t>identifies </a:t>
            </a:r>
            <a:r>
              <a:rPr lang="en-US" sz="3000" dirty="0"/>
              <a:t>the </a:t>
            </a:r>
            <a:r>
              <a:rPr lang="en-US" sz="3000" dirty="0" smtClean="0"/>
              <a:t>slot.</a:t>
            </a:r>
          </a:p>
          <a:p>
            <a:pPr algn="l" rtl="0"/>
            <a:r>
              <a:rPr lang="en-US" sz="3000" dirty="0" smtClean="0"/>
              <a:t>The third number identifies the bit.</a:t>
            </a:r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15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903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PLC programming languages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1628800"/>
            <a:ext cx="5688632" cy="5040560"/>
          </a:xfrm>
        </p:spPr>
        <p:txBody>
          <a:bodyPr>
            <a:normAutofit/>
          </a:bodyPr>
          <a:lstStyle/>
          <a:p>
            <a:pPr lvl="1" algn="l" rt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600" dirty="0">
                <a:solidFill>
                  <a:srgbClr val="FF0000"/>
                </a:solidFill>
              </a:rPr>
              <a:t>L</a:t>
            </a:r>
            <a:r>
              <a:rPr lang="en-US" sz="2600" dirty="0" smtClean="0">
                <a:solidFill>
                  <a:srgbClr val="FF0000"/>
                </a:solidFill>
              </a:rPr>
              <a:t>adder </a:t>
            </a:r>
            <a:r>
              <a:rPr lang="en-US" sz="2600" dirty="0">
                <a:solidFill>
                  <a:srgbClr val="FF0000"/>
                </a:solidFill>
              </a:rPr>
              <a:t>diagrams (LAD), </a:t>
            </a:r>
            <a:endParaRPr lang="en-US" sz="2600" dirty="0" smtClean="0">
              <a:solidFill>
                <a:srgbClr val="FF0000"/>
              </a:solidFill>
            </a:endParaRPr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600" dirty="0"/>
              <a:t>I</a:t>
            </a:r>
            <a:r>
              <a:rPr lang="en-US" sz="2600" dirty="0" smtClean="0"/>
              <a:t>nstruction </a:t>
            </a:r>
            <a:r>
              <a:rPr lang="en-US" sz="2600" dirty="0"/>
              <a:t>list (IL), </a:t>
            </a:r>
            <a:endParaRPr lang="en-US" sz="2600" dirty="0" smtClean="0"/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600" dirty="0"/>
              <a:t>S</a:t>
            </a:r>
            <a:r>
              <a:rPr lang="en-US" sz="2600" dirty="0" smtClean="0"/>
              <a:t>equential </a:t>
            </a:r>
            <a:r>
              <a:rPr lang="en-US" sz="2600" dirty="0"/>
              <a:t>function charts (SFC</a:t>
            </a:r>
            <a:r>
              <a:rPr lang="en-US" sz="2600" dirty="0" smtClean="0"/>
              <a:t>).</a:t>
            </a:r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b="1" dirty="0">
                <a:solidFill>
                  <a:srgbClr val="FF0000"/>
                </a:solidFill>
              </a:rPr>
              <a:t>Ladder programming </a:t>
            </a:r>
            <a:r>
              <a:rPr lang="en-US" sz="2600" dirty="0"/>
              <a:t>is intended to be used by engineers without </a:t>
            </a:r>
            <a:r>
              <a:rPr lang="en-US" sz="2600" dirty="0" smtClean="0"/>
              <a:t>great </a:t>
            </a:r>
            <a:r>
              <a:rPr lang="en-US" sz="2600" dirty="0"/>
              <a:t>knowledge of programming.</a:t>
            </a:r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/>
              <a:t>Adopted by most PLC manufacturers. However each have </a:t>
            </a:r>
            <a:r>
              <a:rPr lang="en-US" sz="2600" dirty="0" smtClean="0"/>
              <a:t>their </a:t>
            </a:r>
            <a:r>
              <a:rPr lang="en-US" sz="2600" dirty="0"/>
              <a:t>own versions</a:t>
            </a:r>
            <a:r>
              <a:rPr lang="en-US" sz="2600" dirty="0" smtClean="0"/>
              <a:t>.</a:t>
            </a:r>
            <a:endParaRPr lang="ar-EG" sz="26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16</a:t>
            </a:fld>
            <a:endParaRPr lang="ar-EG" dirty="0"/>
          </a:p>
        </p:txBody>
      </p:sp>
      <p:pic>
        <p:nvPicPr>
          <p:cNvPr id="5" name="Picture 2" descr="http://eeecb.com/up2/uploads/images/domain-424e6c28d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33085"/>
            <a:ext cx="3563888" cy="3868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94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Ladder </a:t>
            </a:r>
            <a:r>
              <a:rPr lang="en-US" b="1" dirty="0"/>
              <a:t>diagrams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Ways of drawing the same electrical circuit</a:t>
            </a:r>
            <a:endParaRPr lang="ar-EG" sz="240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110" y="2365780"/>
            <a:ext cx="23812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17</a:t>
            </a:fld>
            <a:endParaRPr lang="ar-EG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80" y="2132856"/>
            <a:ext cx="28194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635896" y="2966640"/>
            <a:ext cx="1368152" cy="368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9" name="Right Arrow 8"/>
          <p:cNvSpPr/>
          <p:nvPr/>
        </p:nvSpPr>
        <p:spPr>
          <a:xfrm>
            <a:off x="6084168" y="4581128"/>
            <a:ext cx="1224136" cy="368028"/>
          </a:xfrm>
          <a:prstGeom prst="rightArrow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5517232"/>
            <a:ext cx="2880320" cy="1247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14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898894"/>
            <a:ext cx="3384376" cy="14662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Rung</a:t>
            </a:r>
            <a:endParaRPr lang="ar-EG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18</a:t>
            </a:fld>
            <a:endParaRPr lang="ar-EG"/>
          </a:p>
        </p:txBody>
      </p:sp>
      <p:cxnSp>
        <p:nvCxnSpPr>
          <p:cNvPr id="7" name="Curved Connector 6"/>
          <p:cNvCxnSpPr/>
          <p:nvPr/>
        </p:nvCxnSpPr>
        <p:spPr>
          <a:xfrm rot="5400000">
            <a:off x="3009609" y="2575714"/>
            <a:ext cx="762471" cy="43204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>
            <a:off x="4614980" y="2222176"/>
            <a:ext cx="1728192" cy="950799"/>
          </a:xfrm>
          <a:prstGeom prst="curvedConnector3">
            <a:avLst>
              <a:gd name="adj1" fmla="val 1012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742772" y="1948838"/>
            <a:ext cx="21602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2400" dirty="0"/>
              <a:t>power rails</a:t>
            </a:r>
            <a:endParaRPr lang="ar-EG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800333" y="5229200"/>
            <a:ext cx="4102679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/>
              <a:t>In ladder diagrams </a:t>
            </a:r>
            <a:r>
              <a:rPr lang="en-US" sz="2200" dirty="0" smtClean="0"/>
              <a:t>this symbol </a:t>
            </a:r>
          </a:p>
          <a:p>
            <a:pPr algn="l" rtl="0"/>
            <a:r>
              <a:rPr lang="en-US" sz="2200" dirty="0" smtClean="0"/>
              <a:t>is called a </a:t>
            </a:r>
            <a:r>
              <a:rPr lang="en-US" sz="2200" b="1" dirty="0" smtClean="0">
                <a:solidFill>
                  <a:srgbClr val="FF0000"/>
                </a:solidFill>
              </a:rPr>
              <a:t>contact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/>
              <a:t>and represents an </a:t>
            </a:r>
            <a:r>
              <a:rPr lang="en-US" sz="2200" b="1" dirty="0" smtClean="0">
                <a:solidFill>
                  <a:srgbClr val="FF0000"/>
                </a:solidFill>
              </a:rPr>
              <a:t>input</a:t>
            </a:r>
            <a:r>
              <a:rPr lang="en-US" sz="2200" dirty="0" smtClean="0"/>
              <a:t> to the PLC.</a:t>
            </a:r>
            <a:endParaRPr lang="ar-EG" sz="2200" dirty="0"/>
          </a:p>
        </p:txBody>
      </p:sp>
      <p:sp>
        <p:nvSpPr>
          <p:cNvPr id="42" name="TextBox 41"/>
          <p:cNvSpPr txBox="1"/>
          <p:nvPr/>
        </p:nvSpPr>
        <p:spPr>
          <a:xfrm>
            <a:off x="5220072" y="5313982"/>
            <a:ext cx="3744416" cy="1107996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/>
              <a:t>In ladder diagrams </a:t>
            </a:r>
            <a:r>
              <a:rPr lang="en-US" sz="2200" dirty="0" smtClean="0"/>
              <a:t>this symbol is called a </a:t>
            </a:r>
            <a:r>
              <a:rPr lang="en-US" sz="2200" b="1" dirty="0" smtClean="0">
                <a:solidFill>
                  <a:srgbClr val="FF0000"/>
                </a:solidFill>
              </a:rPr>
              <a:t>coil</a:t>
            </a:r>
            <a:r>
              <a:rPr lang="en-US" sz="2200" dirty="0" smtClean="0"/>
              <a:t> and represents an </a:t>
            </a:r>
            <a:r>
              <a:rPr lang="en-US" sz="2200" b="1" dirty="0" smtClean="0">
                <a:solidFill>
                  <a:srgbClr val="FF0000"/>
                </a:solidFill>
              </a:rPr>
              <a:t>output</a:t>
            </a:r>
            <a:r>
              <a:rPr lang="en-US" sz="2200" dirty="0" smtClean="0"/>
              <a:t> from the PLC.</a:t>
            </a:r>
            <a:endParaRPr lang="ar-EG" sz="2200" dirty="0"/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5479076" y="4149080"/>
            <a:ext cx="86409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2915816" y="4221088"/>
            <a:ext cx="1152128" cy="927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22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Ladder </a:t>
            </a:r>
            <a:r>
              <a:rPr lang="en-US" b="1" dirty="0"/>
              <a:t>p</a:t>
            </a:r>
            <a:r>
              <a:rPr lang="en-US" b="1" dirty="0" smtClean="0"/>
              <a:t>rogram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Vertical lines are called power rails while horizontal lines are called rungs.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Each </a:t>
            </a:r>
            <a:r>
              <a:rPr lang="en-US" sz="2600" b="1" i="1" dirty="0">
                <a:solidFill>
                  <a:srgbClr val="FF0000"/>
                </a:solidFill>
              </a:rPr>
              <a:t>rung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on the ladder defines one operation in the control process.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ar-EG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19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520777"/>
            <a:ext cx="399097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1143000"/>
          </a:xfrm>
        </p:spPr>
        <p:txBody>
          <a:bodyPr>
            <a:noAutofit/>
          </a:bodyPr>
          <a:lstStyle/>
          <a:p>
            <a:pPr rtl="0"/>
            <a:r>
              <a:rPr lang="en-US" b="1" dirty="0"/>
              <a:t>P</a:t>
            </a:r>
            <a:r>
              <a:rPr lang="en-US" b="1" dirty="0" smtClean="0"/>
              <a:t>rogrammable Logic Controller </a:t>
            </a:r>
            <a:r>
              <a:rPr lang="en-US" b="1" dirty="0"/>
              <a:t>(PLC) 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484784"/>
            <a:ext cx="8229600" cy="2260714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Programmable logic controllers are special-purpose computers optimized for industrial control tasks.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PLC has </a:t>
            </a:r>
            <a:r>
              <a:rPr lang="en-US" sz="2600" dirty="0"/>
              <a:t>interfacing for input and output devices such as transducers, switches, and motors</a:t>
            </a:r>
            <a:r>
              <a:rPr lang="en-US" sz="2600" dirty="0" smtClean="0"/>
              <a:t>.</a:t>
            </a:r>
            <a:endParaRPr lang="en-US" sz="2600" dirty="0"/>
          </a:p>
          <a:p>
            <a:pPr mar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lang="en-US" sz="2800" dirty="0" smtClean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05064"/>
            <a:ext cx="813435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</a:t>
            </a:fld>
            <a:endParaRPr lang="ar-EG"/>
          </a:p>
        </p:txBody>
      </p:sp>
      <p:sp>
        <p:nvSpPr>
          <p:cNvPr id="4" name="Oval 3"/>
          <p:cNvSpPr/>
          <p:nvPr/>
        </p:nvSpPr>
        <p:spPr>
          <a:xfrm>
            <a:off x="2108348" y="5195689"/>
            <a:ext cx="523695" cy="5375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5014852" y="5184902"/>
            <a:ext cx="523695" cy="5375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231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Ladder p</a:t>
            </a:r>
            <a:r>
              <a:rPr lang="en-US" b="1" dirty="0" smtClean="0"/>
              <a:t>rogramming </a:t>
            </a:r>
            <a:r>
              <a:rPr lang="en-US" b="1" dirty="0"/>
              <a:t>n</a:t>
            </a:r>
            <a:r>
              <a:rPr lang="en-US" b="1" dirty="0" smtClean="0"/>
              <a:t>otes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314"/>
            <a:ext cx="8229600" cy="4525963"/>
          </a:xfrm>
        </p:spPr>
        <p:txBody>
          <a:bodyPr>
            <a:noAutofit/>
          </a:bodyPr>
          <a:lstStyle/>
          <a:p>
            <a:pPr algn="l" rtl="0"/>
            <a:r>
              <a:rPr lang="en-US" sz="2400" dirty="0" smtClean="0"/>
              <a:t>Each </a:t>
            </a:r>
            <a:r>
              <a:rPr lang="en-US" sz="2400" dirty="0"/>
              <a:t>rung must start with an input or inputs and must end with </a:t>
            </a:r>
            <a:r>
              <a:rPr lang="en-US" sz="2400" dirty="0" smtClean="0"/>
              <a:t>at least </a:t>
            </a:r>
            <a:r>
              <a:rPr lang="en-US" sz="2400" dirty="0"/>
              <a:t>one output. </a:t>
            </a:r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/>
              <a:t>term input is used for a control action, such </a:t>
            </a:r>
            <a:r>
              <a:rPr lang="en-US" sz="2400" dirty="0" smtClean="0"/>
              <a:t>as closing </a:t>
            </a:r>
            <a:r>
              <a:rPr lang="en-US" sz="2400" dirty="0"/>
              <a:t>the contacts of a </a:t>
            </a:r>
            <a:r>
              <a:rPr lang="en-US" sz="2400" dirty="0" smtClean="0"/>
              <a:t>switch connected to </a:t>
            </a:r>
            <a:r>
              <a:rPr lang="en-US" sz="2400" dirty="0"/>
              <a:t>the PLC. </a:t>
            </a:r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term </a:t>
            </a:r>
            <a:r>
              <a:rPr lang="en-US" sz="2400" dirty="0"/>
              <a:t>output is used for a device connected to the output of a </a:t>
            </a:r>
            <a:r>
              <a:rPr lang="en-US" sz="2400" dirty="0" smtClean="0"/>
              <a:t>PLC, e.g</a:t>
            </a:r>
            <a:r>
              <a:rPr lang="en-US" sz="2400" dirty="0"/>
              <a:t>. a motor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A particular device can appear in more than one rung of a ladder. </a:t>
            </a:r>
          </a:p>
          <a:p>
            <a:pPr algn="l" rtl="0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1764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PLC scan cycle</a:t>
            </a:r>
            <a:endParaRPr lang="ar-EG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21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587" y="1992213"/>
            <a:ext cx="507682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Normally Open/Normally Closed </a:t>
            </a:r>
            <a:br>
              <a:rPr lang="en-US" b="1" dirty="0" smtClean="0"/>
            </a:br>
            <a:r>
              <a:rPr lang="en-US" b="1" dirty="0" smtClean="0"/>
              <a:t>Notation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4608512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In ladder diagram, electrical </a:t>
            </a:r>
            <a:r>
              <a:rPr lang="en-US" sz="2400" dirty="0">
                <a:solidFill>
                  <a:srgbClr val="FF0000"/>
                </a:solidFill>
              </a:rPr>
              <a:t>devices are shown in their normal condition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Thus </a:t>
            </a:r>
            <a:r>
              <a:rPr lang="en-US" sz="2400" dirty="0"/>
              <a:t>a </a:t>
            </a:r>
            <a:r>
              <a:rPr lang="en-US" sz="2400" dirty="0" smtClean="0"/>
              <a:t>switch which </a:t>
            </a:r>
            <a:r>
              <a:rPr lang="en-US" sz="2400" dirty="0"/>
              <a:t>is normally open </a:t>
            </a:r>
            <a:r>
              <a:rPr lang="en-US" sz="2400" dirty="0" smtClean="0"/>
              <a:t>(NO) until </a:t>
            </a:r>
            <a:r>
              <a:rPr lang="en-US" sz="2400" dirty="0"/>
              <a:t>some object closes it, is shown as </a:t>
            </a:r>
            <a:r>
              <a:rPr lang="en-US" sz="2400" dirty="0" smtClean="0"/>
              <a:t>open on </a:t>
            </a:r>
            <a:r>
              <a:rPr lang="en-US" sz="2400" dirty="0"/>
              <a:t>the ladder diagram. </a:t>
            </a: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 </a:t>
            </a:r>
            <a:r>
              <a:rPr lang="en-US" sz="2400" dirty="0"/>
              <a:t>switch that is normally </a:t>
            </a:r>
            <a:r>
              <a:rPr lang="en-US" sz="2400" dirty="0" smtClean="0"/>
              <a:t>closed (NC) </a:t>
            </a:r>
            <a:r>
              <a:rPr lang="en-US" sz="2400" dirty="0"/>
              <a:t>is </a:t>
            </a:r>
            <a:r>
              <a:rPr lang="en-US" sz="2400" dirty="0" smtClean="0"/>
              <a:t>shown closed</a:t>
            </a:r>
            <a:r>
              <a:rPr lang="en-US" sz="2400" dirty="0"/>
              <a:t>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22</a:t>
            </a:fld>
            <a:endParaRPr lang="ar-EG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49080"/>
            <a:ext cx="5328592" cy="262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6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269776"/>
            <a:ext cx="8229600" cy="998984"/>
          </a:xfrm>
        </p:spPr>
        <p:txBody>
          <a:bodyPr/>
          <a:lstStyle/>
          <a:p>
            <a:pPr rtl="0"/>
            <a:r>
              <a:rPr lang="en-US" b="1" dirty="0" smtClean="0"/>
              <a:t>Example</a:t>
            </a:r>
            <a:endParaRPr lang="ar-EG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23</a:t>
            </a:fld>
            <a:endParaRPr lang="ar-EG"/>
          </a:p>
        </p:txBody>
      </p:sp>
      <p:sp>
        <p:nvSpPr>
          <p:cNvPr id="7" name="TextBox 6"/>
          <p:cNvSpPr txBox="1"/>
          <p:nvPr/>
        </p:nvSpPr>
        <p:spPr>
          <a:xfrm>
            <a:off x="323528" y="1373867"/>
            <a:ext cx="856895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What is the logic statement that describes the relationship between the output and input for each of the following two examples?</a:t>
            </a:r>
            <a:endParaRPr lang="ar-EG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740353" y="3203684"/>
            <a:ext cx="129614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Output = A</a:t>
            </a:r>
            <a:endParaRPr lang="ar-EG" dirty="0"/>
          </a:p>
        </p:txBody>
      </p:sp>
      <p:sp>
        <p:nvSpPr>
          <p:cNvPr id="11" name="TextBox 10"/>
          <p:cNvSpPr txBox="1"/>
          <p:nvPr/>
        </p:nvSpPr>
        <p:spPr>
          <a:xfrm>
            <a:off x="7740352" y="5219908"/>
            <a:ext cx="1296143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en-US" dirty="0" smtClean="0"/>
              <a:t>Output = A</a:t>
            </a:r>
            <a:endParaRPr lang="ar-EG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805958" y="5301208"/>
            <a:ext cx="1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852936"/>
            <a:ext cx="6353175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6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/>
              <a:t>Programmable Logic Controller (PLC) </a:t>
            </a:r>
            <a:endParaRPr lang="ar-EG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801" y="3933056"/>
            <a:ext cx="5040471" cy="260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7505" y="1340768"/>
            <a:ext cx="8784976" cy="2149699"/>
          </a:xfrm>
        </p:spPr>
        <p:txBody>
          <a:bodyPr>
            <a:noAutofit/>
          </a:bodyPr>
          <a:lstStyle/>
          <a:p>
            <a:pPr lvl="1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PLC performs logic</a:t>
            </a:r>
            <a:r>
              <a:rPr lang="en-US" sz="2600" dirty="0"/>
              <a:t>, sequencing, timing, </a:t>
            </a:r>
            <a:r>
              <a:rPr lang="en-US" sz="2600" dirty="0" smtClean="0"/>
              <a:t>counting, arithmetic as well as PID control.</a:t>
            </a:r>
            <a:endParaRPr lang="en-US" sz="2600" dirty="0"/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PLC has </a:t>
            </a:r>
            <a:r>
              <a:rPr lang="en-US" sz="2600" dirty="0"/>
              <a:t>a programmable memory to store instructions.</a:t>
            </a:r>
          </a:p>
          <a:p>
            <a:pPr lvl="1" algn="l" rtl="0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Programmed </a:t>
            </a:r>
            <a:r>
              <a:rPr lang="en-US" sz="2600" dirty="0"/>
              <a:t>using several </a:t>
            </a:r>
            <a:r>
              <a:rPr lang="en-US" sz="2600" dirty="0" smtClean="0"/>
              <a:t>languages</a:t>
            </a:r>
            <a:r>
              <a:rPr lang="en-US" sz="2600" dirty="0"/>
              <a:t>.</a:t>
            </a:r>
            <a:endParaRPr lang="ar-EG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861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Small vs. Modular PLC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5461132" cy="4525963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Small PLC</a:t>
            </a:r>
            <a:r>
              <a:rPr lang="en-US" dirty="0" smtClean="0"/>
              <a:t> </a:t>
            </a:r>
          </a:p>
          <a:p>
            <a:pPr marL="0" indent="0" algn="l" rtl="0">
              <a:buNone/>
            </a:pPr>
            <a:r>
              <a:rPr lang="en-US" sz="2800" dirty="0" smtClean="0"/>
              <a:t>self-contained units </a:t>
            </a:r>
            <a:r>
              <a:rPr lang="en-US" sz="2800" dirty="0"/>
              <a:t>for use with e.g. 20 digital inputs and outputs points.</a:t>
            </a:r>
          </a:p>
          <a:p>
            <a:pPr lvl="1" algn="l" rtl="0"/>
            <a:endParaRPr lang="en-US" dirty="0" smtClean="0"/>
          </a:p>
          <a:p>
            <a:pPr algn="l" rtl="0"/>
            <a:r>
              <a:rPr lang="en-US" b="1" dirty="0" smtClean="0"/>
              <a:t>Modular PLC</a:t>
            </a:r>
            <a:endParaRPr lang="en-US" dirty="0" smtClean="0"/>
          </a:p>
          <a:p>
            <a:pPr marL="0" indent="0" algn="l" rtl="0">
              <a:buNone/>
            </a:pPr>
            <a:r>
              <a:rPr lang="en-US" sz="2800" dirty="0" smtClean="0"/>
              <a:t>This type is extendible. Additional input </a:t>
            </a:r>
            <a:r>
              <a:rPr lang="en-US" sz="2800" dirty="0"/>
              <a:t>or output </a:t>
            </a:r>
            <a:r>
              <a:rPr lang="en-US" sz="2800" dirty="0" smtClean="0"/>
              <a:t>modules can be added </a:t>
            </a:r>
            <a:r>
              <a:rPr lang="en-US" sz="2800" dirty="0" smtClean="0">
                <a:latin typeface="Times New Roman"/>
                <a:cs typeface="Times New Roman"/>
              </a:rPr>
              <a:t>► </a:t>
            </a:r>
            <a:r>
              <a:rPr lang="en-US" sz="2800" dirty="0" smtClean="0"/>
              <a:t>can </a:t>
            </a:r>
            <a:r>
              <a:rPr lang="en-US" sz="2800" dirty="0"/>
              <a:t>be used for </a:t>
            </a:r>
            <a:r>
              <a:rPr lang="en-US" sz="2800" dirty="0" smtClean="0"/>
              <a:t>larger </a:t>
            </a:r>
            <a:r>
              <a:rPr lang="en-US" sz="2800" dirty="0"/>
              <a:t>numbers of inputs/outputs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4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332" y="2361034"/>
            <a:ext cx="3048000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b="1" dirty="0" smtClean="0"/>
              <a:t> Types of PLC input &amp; output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 smtClean="0"/>
              <a:t>PLC can handle </a:t>
            </a:r>
            <a:r>
              <a:rPr lang="en-US" sz="2600" dirty="0">
                <a:solidFill>
                  <a:srgbClr val="FF0000"/>
                </a:solidFill>
              </a:rPr>
              <a:t>digital</a:t>
            </a:r>
            <a:r>
              <a:rPr lang="en-US" sz="2600" dirty="0"/>
              <a:t> </a:t>
            </a:r>
            <a:r>
              <a:rPr lang="en-US" sz="2600" dirty="0" smtClean="0"/>
              <a:t>or </a:t>
            </a:r>
            <a:r>
              <a:rPr lang="en-US" sz="2600" dirty="0" smtClean="0">
                <a:solidFill>
                  <a:srgbClr val="FF0000"/>
                </a:solidFill>
              </a:rPr>
              <a:t>analog</a:t>
            </a:r>
            <a:r>
              <a:rPr lang="en-US" sz="2600" dirty="0" smtClean="0"/>
              <a:t> inputs/outputs.</a:t>
            </a:r>
            <a:endParaRPr lang="ar-EG" sz="2600" dirty="0"/>
          </a:p>
        </p:txBody>
      </p:sp>
      <p:pic>
        <p:nvPicPr>
          <p:cNvPr id="6" name="Picture 2" descr="http://eeecb.com/up2/uploads/images/domain-dc8a834d6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2916098"/>
            <a:ext cx="4283968" cy="317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5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013" y="2924944"/>
            <a:ext cx="3760163" cy="302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Digital Input Unit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855365"/>
            <a:ext cx="8229600" cy="4525963"/>
          </a:xfrm>
        </p:spPr>
        <p:txBody>
          <a:bodyPr/>
          <a:lstStyle/>
          <a:p>
            <a:pPr algn="l" rtl="0"/>
            <a:r>
              <a:rPr lang="en-US" sz="2800" dirty="0" smtClean="0"/>
              <a:t>PLC can receive </a:t>
            </a:r>
            <a:r>
              <a:rPr lang="en-US" sz="2800" b="1" dirty="0" smtClean="0"/>
              <a:t>DC</a:t>
            </a:r>
            <a:r>
              <a:rPr lang="en-US" sz="2800" dirty="0" smtClean="0"/>
              <a:t> or </a:t>
            </a:r>
            <a:r>
              <a:rPr lang="en-US" sz="2800" b="1" dirty="0" smtClean="0"/>
              <a:t>AC</a:t>
            </a:r>
            <a:r>
              <a:rPr lang="en-US" sz="2800" dirty="0" smtClean="0"/>
              <a:t> voltages of several levels.</a:t>
            </a:r>
          </a:p>
          <a:p>
            <a:pPr algn="l" rtl="0"/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6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31" y="2996952"/>
            <a:ext cx="549714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37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6632"/>
            <a:ext cx="5544616" cy="3305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7</a:t>
            </a:fld>
            <a:endParaRPr lang="ar-EG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573016"/>
            <a:ext cx="5472608" cy="301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491880" y="6165304"/>
            <a:ext cx="5508104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200" dirty="0" err="1"/>
              <a:t>Optoisolators</a:t>
            </a:r>
            <a:r>
              <a:rPr lang="en-US" sz="2200" dirty="0"/>
              <a:t> (</a:t>
            </a:r>
            <a:r>
              <a:rPr lang="en-US" sz="2200" dirty="0" err="1"/>
              <a:t>optocouplers</a:t>
            </a:r>
            <a:r>
              <a:rPr lang="en-US" sz="2200" dirty="0"/>
              <a:t>) </a:t>
            </a:r>
            <a:r>
              <a:rPr lang="en-US" sz="2200" dirty="0" smtClean="0"/>
              <a:t>provide isolation.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13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Digital </a:t>
            </a:r>
            <a:r>
              <a:rPr lang="en-US" b="1" dirty="0" smtClean="0"/>
              <a:t>Output </a:t>
            </a:r>
            <a:r>
              <a:rPr lang="en-US" b="1" dirty="0"/>
              <a:t>Unit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Also, PLC output can handle </a:t>
            </a:r>
            <a:r>
              <a:rPr lang="en-US" sz="2800" b="1" dirty="0" smtClean="0"/>
              <a:t>DC</a:t>
            </a:r>
            <a:r>
              <a:rPr lang="en-US" sz="2800" dirty="0" smtClean="0"/>
              <a:t> </a:t>
            </a:r>
            <a:r>
              <a:rPr lang="en-US" sz="2800" dirty="0"/>
              <a:t>or </a:t>
            </a:r>
            <a:r>
              <a:rPr lang="en-US" sz="2800" b="1" dirty="0"/>
              <a:t>AC</a:t>
            </a:r>
            <a:r>
              <a:rPr lang="en-US" sz="2800" dirty="0"/>
              <a:t> voltages of several levels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8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140968"/>
            <a:ext cx="54864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85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9B9FB-6D13-4F86-935A-8CD5CF68B339}" type="slidenum">
              <a:rPr lang="ar-EG" smtClean="0"/>
              <a:t>9</a:t>
            </a:fld>
            <a:endParaRPr lang="ar-EG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07901"/>
            <a:ext cx="8477398" cy="5433467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1143000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/>
              <a:t>Types of PLC outputs</a:t>
            </a:r>
            <a:endParaRPr lang="ar-EG" b="1" dirty="0"/>
          </a:p>
        </p:txBody>
      </p:sp>
      <p:sp>
        <p:nvSpPr>
          <p:cNvPr id="2" name="Rounded Rectangle 1"/>
          <p:cNvSpPr/>
          <p:nvPr/>
        </p:nvSpPr>
        <p:spPr>
          <a:xfrm>
            <a:off x="2037865" y="3140968"/>
            <a:ext cx="1296144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6615934" y="3110525"/>
            <a:ext cx="1412450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4613565" y="6378595"/>
            <a:ext cx="1296144" cy="3600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107504" y="4481244"/>
            <a:ext cx="2088232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l" rtl="0"/>
            <a:r>
              <a:rPr lang="en-US" sz="2200" dirty="0" smtClean="0"/>
              <a:t>A fuse is used to protect against overcurrent.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3014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1113</TotalTime>
  <Words>709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(6)  Programmable logic Controllers</vt:lpstr>
      <vt:lpstr>Programmable Logic Controller (PLC) </vt:lpstr>
      <vt:lpstr>Programmable Logic Controller (PLC) </vt:lpstr>
      <vt:lpstr>Small vs. Modular PLC</vt:lpstr>
      <vt:lpstr> Types of PLC input &amp; output</vt:lpstr>
      <vt:lpstr>Digital Input Unit</vt:lpstr>
      <vt:lpstr>PowerPoint Presentation</vt:lpstr>
      <vt:lpstr>Digital Output Unit</vt:lpstr>
      <vt:lpstr>Types of PLC outputs</vt:lpstr>
      <vt:lpstr>Relay type output</vt:lpstr>
      <vt:lpstr>Transistor type output</vt:lpstr>
      <vt:lpstr>Triac output</vt:lpstr>
      <vt:lpstr>I/O addresses</vt:lpstr>
      <vt:lpstr>Siemens I/O Numbering</vt:lpstr>
      <vt:lpstr>LG I/O Numbering</vt:lpstr>
      <vt:lpstr>PLC programming languages</vt:lpstr>
      <vt:lpstr>Ladder diagrams</vt:lpstr>
      <vt:lpstr>The Rung</vt:lpstr>
      <vt:lpstr>Ladder program</vt:lpstr>
      <vt:lpstr>Ladder programming notes</vt:lpstr>
      <vt:lpstr>PLC scan cycle</vt:lpstr>
      <vt:lpstr>Normally Open/Normally Closed  Notation</vt:lpstr>
      <vt:lpstr>Example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ahmed</dc:creator>
  <cp:lastModifiedBy>Ahmed</cp:lastModifiedBy>
  <cp:revision>421</cp:revision>
  <dcterms:created xsi:type="dcterms:W3CDTF">2013-03-04T18:28:46Z</dcterms:created>
  <dcterms:modified xsi:type="dcterms:W3CDTF">2018-03-08T11:33:35Z</dcterms:modified>
</cp:coreProperties>
</file>